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8" r:id="rId1"/>
  </p:sldMasterIdLst>
  <p:sldIdLst>
    <p:sldId id="256" r:id="rId2"/>
    <p:sldId id="257" r:id="rId3"/>
    <p:sldId id="271" r:id="rId4"/>
    <p:sldId id="272" r:id="rId5"/>
    <p:sldId id="273" r:id="rId6"/>
    <p:sldId id="274" r:id="rId7"/>
    <p:sldId id="275" r:id="rId8"/>
    <p:sldId id="276" r:id="rId9"/>
    <p:sldId id="277" r:id="rId10"/>
    <p:sldId id="278" r:id="rId11"/>
    <p:sldId id="279" r:id="rId12"/>
    <p:sldId id="280" r:id="rId13"/>
    <p:sldId id="281" r:id="rId14"/>
    <p:sldId id="282" r:id="rId15"/>
    <p:sldId id="283" r:id="rId16"/>
    <p:sldId id="284" r:id="rId17"/>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9"/>
    <p:restoredTop sz="95680"/>
  </p:normalViewPr>
  <p:slideViewPr>
    <p:cSldViewPr snapToGrid="0">
      <p:cViewPr varScale="1">
        <p:scale>
          <a:sx n="90" d="100"/>
          <a:sy n="90" d="100"/>
        </p:scale>
        <p:origin x="1432"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8/11/23</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36051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8/11/23</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4876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8/11/23</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8797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8/11/23</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43428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8/11/23</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107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8/11/23</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917578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8/11/23</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2871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8/11/23</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72990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8/11/23</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53182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8/11/23</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967965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8/11/23</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54599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8/11/23</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3979194257"/>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7" r:id="rId6"/>
    <p:sldLayoutId id="2147483782" r:id="rId7"/>
    <p:sldLayoutId id="2147483783" r:id="rId8"/>
    <p:sldLayoutId id="2147483784" r:id="rId9"/>
    <p:sldLayoutId id="2147483786" r:id="rId10"/>
    <p:sldLayoutId id="214748378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308C40F4-6A24-4867-B726-B552DB080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550" y="555675"/>
            <a:ext cx="4860256" cy="5696169"/>
            <a:chOff x="1481312" y="743744"/>
            <a:chExt cx="4860256" cy="4589316"/>
          </a:xfrm>
        </p:grpSpPr>
        <p:sp>
          <p:nvSpPr>
            <p:cNvPr id="29" name="Rectangle 28">
              <a:extLst>
                <a:ext uri="{FF2B5EF4-FFF2-40B4-BE49-F238E27FC236}">
                  <a16:creationId xmlns:a16="http://schemas.microsoft.com/office/drawing/2014/main" id="{954BF10E-4559-4F28-91B0-3D0C2C486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 name="Rectangle 29">
              <a:extLst>
                <a:ext uri="{FF2B5EF4-FFF2-40B4-BE49-F238E27FC236}">
                  <a16:creationId xmlns:a16="http://schemas.microsoft.com/office/drawing/2014/main" id="{DB0B5A20-FCFE-4AED-B5A3-91D3DE935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32" name="Rectangle 31">
            <a:extLst>
              <a:ext uri="{FF2B5EF4-FFF2-40B4-BE49-F238E27FC236}">
                <a16:creationId xmlns:a16="http://schemas.microsoft.com/office/drawing/2014/main" id="{D6CA2F4C-8E9E-4BCD-B6E8-A68A311CA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A08337-31C4-CD78-4C3B-66F0FF74AF84}"/>
              </a:ext>
            </a:extLst>
          </p:cNvPr>
          <p:cNvSpPr>
            <a:spLocks noGrp="1"/>
          </p:cNvSpPr>
          <p:nvPr>
            <p:ph type="ctrTitle"/>
          </p:nvPr>
        </p:nvSpPr>
        <p:spPr>
          <a:xfrm>
            <a:off x="677119" y="810623"/>
            <a:ext cx="4643170" cy="3570162"/>
          </a:xfrm>
        </p:spPr>
        <p:txBody>
          <a:bodyPr anchor="b">
            <a:normAutofit/>
          </a:bodyPr>
          <a:lstStyle/>
          <a:p>
            <a:r>
              <a:rPr lang="en-VN" sz="2900" dirty="0"/>
              <a:t>Convex optimizations</a:t>
            </a:r>
          </a:p>
        </p:txBody>
      </p:sp>
      <p:sp>
        <p:nvSpPr>
          <p:cNvPr id="3" name="Subtitle 2">
            <a:extLst>
              <a:ext uri="{FF2B5EF4-FFF2-40B4-BE49-F238E27FC236}">
                <a16:creationId xmlns:a16="http://schemas.microsoft.com/office/drawing/2014/main" id="{F788C412-F7F8-EE11-16B3-B87CA9D535BD}"/>
              </a:ext>
            </a:extLst>
          </p:cNvPr>
          <p:cNvSpPr>
            <a:spLocks noGrp="1"/>
          </p:cNvSpPr>
          <p:nvPr>
            <p:ph type="subTitle" idx="1"/>
          </p:nvPr>
        </p:nvSpPr>
        <p:spPr>
          <a:xfrm>
            <a:off x="677119" y="4547167"/>
            <a:ext cx="4429556" cy="1288482"/>
          </a:xfrm>
        </p:spPr>
        <p:txBody>
          <a:bodyPr>
            <a:normAutofit/>
          </a:bodyPr>
          <a:lstStyle/>
          <a:p>
            <a:r>
              <a:rPr lang="en-VN" dirty="0"/>
              <a:t>AI-Faster</a:t>
            </a:r>
          </a:p>
        </p:txBody>
      </p:sp>
      <p:pic>
        <p:nvPicPr>
          <p:cNvPr id="4" name="Picture 3" descr="An abstract genetic concept">
            <a:extLst>
              <a:ext uri="{FF2B5EF4-FFF2-40B4-BE49-F238E27FC236}">
                <a16:creationId xmlns:a16="http://schemas.microsoft.com/office/drawing/2014/main" id="{9B4E4F3F-25A1-253F-2402-BF904E777E0A}"/>
              </a:ext>
            </a:extLst>
          </p:cNvPr>
          <p:cNvPicPr>
            <a:picLocks noChangeAspect="1"/>
          </p:cNvPicPr>
          <p:nvPr/>
        </p:nvPicPr>
        <p:blipFill rotWithShape="1">
          <a:blip r:embed="rId2"/>
          <a:srcRect l="10127" r="5008" b="-3"/>
          <a:stretch/>
        </p:blipFill>
        <p:spPr>
          <a:xfrm>
            <a:off x="6359308" y="470930"/>
            <a:ext cx="4833901" cy="5696169"/>
          </a:xfrm>
          <a:prstGeom prst="rect">
            <a:avLst/>
          </a:prstGeom>
          <a:ln w="28575">
            <a:noFill/>
          </a:ln>
        </p:spPr>
      </p:pic>
      <p:sp>
        <p:nvSpPr>
          <p:cNvPr id="34"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6" name="Graphic 212">
            <a:extLst>
              <a:ext uri="{FF2B5EF4-FFF2-40B4-BE49-F238E27FC236}">
                <a16:creationId xmlns:a16="http://schemas.microsoft.com/office/drawing/2014/main" id="{96FD6442-EB7D-4992-8D41-0B7FFDCB4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58306" y="2360859"/>
            <a:ext cx="1054466" cy="469689"/>
            <a:chOff x="9841624" y="4115729"/>
            <a:chExt cx="602169" cy="268223"/>
          </a:xfrm>
          <a:solidFill>
            <a:schemeClr val="tx1"/>
          </a:solidFill>
        </p:grpSpPr>
        <p:sp>
          <p:nvSpPr>
            <p:cNvPr id="39" name="Freeform: Shape 38">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5" name="Oval 44">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46">
            <a:extLst>
              <a:ext uri="{FF2B5EF4-FFF2-40B4-BE49-F238E27FC236}">
                <a16:creationId xmlns:a16="http://schemas.microsoft.com/office/drawing/2014/main" id="{6004781B-698F-46D5-AADD-8AE921171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51227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fontScale="90000"/>
          </a:bodyPr>
          <a:lstStyle/>
          <a:p>
            <a:r>
              <a:rPr lang="en-VN" dirty="0"/>
              <a:t>Why the focus on convex optimization?</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sp>
        <p:nvSpPr>
          <p:cNvPr id="3" name="TextBox 2">
            <a:extLst>
              <a:ext uri="{FF2B5EF4-FFF2-40B4-BE49-F238E27FC236}">
                <a16:creationId xmlns:a16="http://schemas.microsoft.com/office/drawing/2014/main" id="{0D1E5028-ECAE-D2C9-7D6A-A63FBEA987D0}"/>
              </a:ext>
            </a:extLst>
          </p:cNvPr>
          <p:cNvSpPr txBox="1"/>
          <p:nvPr/>
        </p:nvSpPr>
        <p:spPr>
          <a:xfrm>
            <a:off x="1733797" y="1548642"/>
            <a:ext cx="8869635" cy="3785652"/>
          </a:xfrm>
          <a:prstGeom prst="rect">
            <a:avLst/>
          </a:prstGeom>
          <a:noFill/>
        </p:spPr>
        <p:txBody>
          <a:bodyPr wrap="square" rtlCol="0">
            <a:spAutoFit/>
          </a:bodyPr>
          <a:lstStyle/>
          <a:p>
            <a:pPr algn="just" rtl="0" fontAlgn="base">
              <a:spcBef>
                <a:spcPts val="0"/>
              </a:spcBef>
              <a:spcAft>
                <a:spcPts val="0"/>
              </a:spcAft>
              <a:buFont typeface="Arial" panose="020B0604020202020204" pitchFamily="34" charset="0"/>
              <a:buChar char="•"/>
            </a:pPr>
            <a:r>
              <a:rPr lang="en-VN" sz="2000" dirty="0">
                <a:latin typeface="+mj-lt"/>
              </a:rPr>
              <a:t>1. Có nhiều loại vấn đề khác nhau có thể đóng khung thành các vấn đề tối ưu hoá lồi.</a:t>
            </a:r>
          </a:p>
          <a:p>
            <a:pPr algn="just" rtl="0" fontAlgn="base">
              <a:spcBef>
                <a:spcPts val="0"/>
              </a:spcBef>
              <a:spcAft>
                <a:spcPts val="0"/>
              </a:spcAft>
              <a:buFont typeface="Arial" panose="020B0604020202020204" pitchFamily="34" charset="0"/>
              <a:buChar char="•"/>
            </a:pPr>
            <a:r>
              <a:rPr lang="en-VN" sz="2000" dirty="0">
                <a:latin typeface="+mj-lt"/>
              </a:rPr>
              <a:t>2. Dùng nhiều trong ML và OR( operations research)</a:t>
            </a:r>
          </a:p>
          <a:p>
            <a:pPr algn="just" rtl="0" fontAlgn="base">
              <a:spcBef>
                <a:spcPts val="0"/>
              </a:spcBef>
              <a:spcAft>
                <a:spcPts val="0"/>
              </a:spcAft>
              <a:buFont typeface="Arial" panose="020B0604020202020204" pitchFamily="34" charset="0"/>
              <a:buChar char="•"/>
            </a:pPr>
            <a:r>
              <a:rPr lang="en-VN" sz="2000" dirty="0">
                <a:latin typeface="+mj-lt"/>
              </a:rPr>
              <a:t>3. Lặp lại: 2 người giải quyết vấn đề bằng các cách khác nhau sẽ có khả năng cho ra kết quả giống nhau( quyết định quan trọng trong phân tích kinh doanh).</a:t>
            </a:r>
          </a:p>
          <a:p>
            <a:pPr algn="just" rtl="0" fontAlgn="base">
              <a:spcBef>
                <a:spcPts val="0"/>
              </a:spcBef>
              <a:spcAft>
                <a:spcPts val="0"/>
              </a:spcAft>
              <a:buFont typeface="Arial" panose="020B0604020202020204" pitchFamily="34" charset="0"/>
              <a:buChar char="•"/>
            </a:pPr>
            <a:r>
              <a:rPr lang="en-VN" sz="2000" dirty="0">
                <a:latin typeface="+mj-lt"/>
              </a:rPr>
              <a:t>4. Một vài bài toán tối ưu giúp giải quyết vấn đề thời gian đa thức ( độ phức tạp thuật toán).</a:t>
            </a:r>
          </a:p>
          <a:p>
            <a:pPr algn="just" rtl="0" fontAlgn="base">
              <a:spcBef>
                <a:spcPts val="0"/>
              </a:spcBef>
              <a:spcAft>
                <a:spcPts val="0"/>
              </a:spcAft>
              <a:buFont typeface="Arial" panose="020B0604020202020204" pitchFamily="34" charset="0"/>
              <a:buChar char="•"/>
            </a:pPr>
            <a:r>
              <a:rPr lang="en-VN" sz="2000" dirty="0">
                <a:latin typeface="+mj-lt"/>
              </a:rPr>
              <a:t>5. Có nhiều công cụ sẵn có ( CVXOPT,..)</a:t>
            </a:r>
          </a:p>
          <a:p>
            <a:pPr algn="just" rtl="0" fontAlgn="base">
              <a:spcBef>
                <a:spcPts val="0"/>
              </a:spcBef>
              <a:spcAft>
                <a:spcPts val="0"/>
              </a:spcAft>
            </a:pPr>
            <a:endParaRPr lang="en-VN" sz="2000" dirty="0">
              <a:latin typeface="+mj-lt"/>
            </a:endParaRPr>
          </a:p>
          <a:p>
            <a:pPr algn="just" rtl="0" fontAlgn="base">
              <a:spcBef>
                <a:spcPts val="0"/>
              </a:spcBef>
              <a:spcAft>
                <a:spcPts val="0"/>
              </a:spcAft>
              <a:buFont typeface="Arial" panose="020B0604020202020204" pitchFamily="34" charset="0"/>
              <a:buChar char="•"/>
            </a:pPr>
            <a:r>
              <a:rPr lang="en-VN" sz="2000" dirty="0">
                <a:latin typeface="+mj-lt"/>
              </a:rPr>
              <a:t>Nhược điểm:</a:t>
            </a:r>
          </a:p>
          <a:p>
            <a:pPr algn="just" rtl="0" fontAlgn="base">
              <a:spcBef>
                <a:spcPts val="0"/>
              </a:spcBef>
              <a:spcAft>
                <a:spcPts val="0"/>
              </a:spcAft>
            </a:pPr>
            <a:r>
              <a:rPr lang="en-VN" sz="2000" dirty="0">
                <a:latin typeface="+mj-lt"/>
              </a:rPr>
              <a:t>      Không phải mọi thứ đều có thể đưa về dạng lồi để tối ưu hoá, như neural network, k- mean, bayes có xu hướng không lồi. </a:t>
            </a:r>
          </a:p>
        </p:txBody>
      </p:sp>
    </p:spTree>
    <p:extLst>
      <p:ext uri="{BB962C8B-B14F-4D97-AF65-F5344CB8AC3E}">
        <p14:creationId xmlns:p14="http://schemas.microsoft.com/office/powerpoint/2010/main" val="3685110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6" name="Picture 5" descr="A black background with white text&#10;&#10;Description automatically generated">
            <a:extLst>
              <a:ext uri="{FF2B5EF4-FFF2-40B4-BE49-F238E27FC236}">
                <a16:creationId xmlns:a16="http://schemas.microsoft.com/office/drawing/2014/main" id="{FC239498-D7F0-853D-9567-BD7D93B1D31A}"/>
              </a:ext>
            </a:extLst>
          </p:cNvPr>
          <p:cNvPicPr>
            <a:picLocks noChangeAspect="1"/>
          </p:cNvPicPr>
          <p:nvPr/>
        </p:nvPicPr>
        <p:blipFill>
          <a:blip r:embed="rId2"/>
          <a:stretch>
            <a:fillRect/>
          </a:stretch>
        </p:blipFill>
        <p:spPr>
          <a:xfrm>
            <a:off x="2212460" y="1792215"/>
            <a:ext cx="7188200" cy="1511300"/>
          </a:xfrm>
          <a:prstGeom prst="rect">
            <a:avLst/>
          </a:prstGeom>
        </p:spPr>
      </p:pic>
      <p:pic>
        <p:nvPicPr>
          <p:cNvPr id="11" name="Picture 10" descr="A white background with black text&#10;&#10;Description automatically generated">
            <a:extLst>
              <a:ext uri="{FF2B5EF4-FFF2-40B4-BE49-F238E27FC236}">
                <a16:creationId xmlns:a16="http://schemas.microsoft.com/office/drawing/2014/main" id="{7FC14051-3735-A837-4773-486EDB59B60E}"/>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Lst>
          </a:blip>
          <a:stretch>
            <a:fillRect/>
          </a:stretch>
        </p:blipFill>
        <p:spPr>
          <a:xfrm>
            <a:off x="2207140" y="3496705"/>
            <a:ext cx="7772400" cy="1261898"/>
          </a:xfrm>
          <a:prstGeom prst="rect">
            <a:avLst/>
          </a:prstGeom>
        </p:spPr>
      </p:pic>
    </p:spTree>
    <p:extLst>
      <p:ext uri="{BB962C8B-B14F-4D97-AF65-F5344CB8AC3E}">
        <p14:creationId xmlns:p14="http://schemas.microsoft.com/office/powerpoint/2010/main" val="1868581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3" name="Ghi Màn hình 2023-08-10 lúc 15.38.22.mov">
            <a:hlinkClick r:id="" action="ppaction://media"/>
            <a:extLst>
              <a:ext uri="{FF2B5EF4-FFF2-40B4-BE49-F238E27FC236}">
                <a16:creationId xmlns:a16="http://schemas.microsoft.com/office/drawing/2014/main" id="{9865D70E-9248-DBB6-28B7-992A0C7EF01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12192000" cy="6667500"/>
          </a:xfrm>
          <a:prstGeom prst="rect">
            <a:avLst/>
          </a:prstGeom>
        </p:spPr>
      </p:pic>
    </p:spTree>
    <p:extLst>
      <p:ext uri="{BB962C8B-B14F-4D97-AF65-F5344CB8AC3E}">
        <p14:creationId xmlns:p14="http://schemas.microsoft.com/office/powerpoint/2010/main" val="2325115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6" name="Picture 5" descr="A black background with white text&#10;&#10;Description automatically generated">
            <a:extLst>
              <a:ext uri="{FF2B5EF4-FFF2-40B4-BE49-F238E27FC236}">
                <a16:creationId xmlns:a16="http://schemas.microsoft.com/office/drawing/2014/main" id="{FC239498-D7F0-853D-9567-BD7D93B1D31A}"/>
              </a:ext>
            </a:extLst>
          </p:cNvPr>
          <p:cNvPicPr>
            <a:picLocks noChangeAspect="1"/>
          </p:cNvPicPr>
          <p:nvPr/>
        </p:nvPicPr>
        <p:blipFill>
          <a:blip r:embed="rId2"/>
          <a:stretch>
            <a:fillRect/>
          </a:stretch>
        </p:blipFill>
        <p:spPr>
          <a:xfrm>
            <a:off x="2212460" y="1792215"/>
            <a:ext cx="7188200" cy="1511300"/>
          </a:xfrm>
          <a:prstGeom prst="rect">
            <a:avLst/>
          </a:prstGeom>
        </p:spPr>
      </p:pic>
      <p:pic>
        <p:nvPicPr>
          <p:cNvPr id="4" name="Picture 3" descr="A black background with white text&#10;&#10;Description automatically generated">
            <a:extLst>
              <a:ext uri="{FF2B5EF4-FFF2-40B4-BE49-F238E27FC236}">
                <a16:creationId xmlns:a16="http://schemas.microsoft.com/office/drawing/2014/main" id="{C959AE91-EA82-3C31-FCC5-72FCB236BA82}"/>
              </a:ext>
            </a:extLst>
          </p:cNvPr>
          <p:cNvPicPr>
            <a:picLocks noChangeAspect="1"/>
          </p:cNvPicPr>
          <p:nvPr/>
        </p:nvPicPr>
        <p:blipFill>
          <a:blip r:embed="rId3"/>
          <a:stretch>
            <a:fillRect/>
          </a:stretch>
        </p:blipFill>
        <p:spPr>
          <a:xfrm>
            <a:off x="26718" y="0"/>
            <a:ext cx="12260747" cy="6565344"/>
          </a:xfrm>
          <a:prstGeom prst="rect">
            <a:avLst/>
          </a:prstGeom>
        </p:spPr>
      </p:pic>
    </p:spTree>
    <p:extLst>
      <p:ext uri="{BB962C8B-B14F-4D97-AF65-F5344CB8AC3E}">
        <p14:creationId xmlns:p14="http://schemas.microsoft.com/office/powerpoint/2010/main" val="162105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6" name="Picture 5" descr="A black background with white text&#10;&#10;Description automatically generated">
            <a:extLst>
              <a:ext uri="{FF2B5EF4-FFF2-40B4-BE49-F238E27FC236}">
                <a16:creationId xmlns:a16="http://schemas.microsoft.com/office/drawing/2014/main" id="{FC239498-D7F0-853D-9567-BD7D93B1D31A}"/>
              </a:ext>
            </a:extLst>
          </p:cNvPr>
          <p:cNvPicPr>
            <a:picLocks noChangeAspect="1"/>
          </p:cNvPicPr>
          <p:nvPr/>
        </p:nvPicPr>
        <p:blipFill>
          <a:blip r:embed="rId2"/>
          <a:stretch>
            <a:fillRect/>
          </a:stretch>
        </p:blipFill>
        <p:spPr>
          <a:xfrm>
            <a:off x="2212460" y="1792215"/>
            <a:ext cx="7188200" cy="1511300"/>
          </a:xfrm>
          <a:prstGeom prst="rect">
            <a:avLst/>
          </a:prstGeom>
        </p:spPr>
      </p:pic>
      <p:pic>
        <p:nvPicPr>
          <p:cNvPr id="4" name="Picture 3" descr="A black background with white text&#10;&#10;Description automatically generated">
            <a:extLst>
              <a:ext uri="{FF2B5EF4-FFF2-40B4-BE49-F238E27FC236}">
                <a16:creationId xmlns:a16="http://schemas.microsoft.com/office/drawing/2014/main" id="{C959AE91-EA82-3C31-FCC5-72FCB236BA82}"/>
              </a:ext>
            </a:extLst>
          </p:cNvPr>
          <p:cNvPicPr>
            <a:picLocks noChangeAspect="1"/>
          </p:cNvPicPr>
          <p:nvPr/>
        </p:nvPicPr>
        <p:blipFill>
          <a:blip r:embed="rId3"/>
          <a:stretch>
            <a:fillRect/>
          </a:stretch>
        </p:blipFill>
        <p:spPr>
          <a:xfrm>
            <a:off x="26718" y="0"/>
            <a:ext cx="12260747" cy="6565344"/>
          </a:xfrm>
          <a:prstGeom prst="rect">
            <a:avLst/>
          </a:prstGeom>
        </p:spPr>
      </p:pic>
      <p:pic>
        <p:nvPicPr>
          <p:cNvPr id="9" name="Picture 8" descr="A black background with white text&#10;&#10;Description automatically generated">
            <a:extLst>
              <a:ext uri="{FF2B5EF4-FFF2-40B4-BE49-F238E27FC236}">
                <a16:creationId xmlns:a16="http://schemas.microsoft.com/office/drawing/2014/main" id="{0D176750-0A76-FFDF-397D-4ED384B29DC9}"/>
              </a:ext>
            </a:extLst>
          </p:cNvPr>
          <p:cNvPicPr>
            <a:picLocks noChangeAspect="1"/>
          </p:cNvPicPr>
          <p:nvPr/>
        </p:nvPicPr>
        <p:blipFill>
          <a:blip r:embed="rId4"/>
          <a:stretch>
            <a:fillRect/>
          </a:stretch>
        </p:blipFill>
        <p:spPr>
          <a:xfrm>
            <a:off x="-1" y="23338"/>
            <a:ext cx="12233771" cy="6834660"/>
          </a:xfrm>
          <a:prstGeom prst="rect">
            <a:avLst/>
          </a:prstGeom>
        </p:spPr>
      </p:pic>
    </p:spTree>
    <p:extLst>
      <p:ext uri="{BB962C8B-B14F-4D97-AF65-F5344CB8AC3E}">
        <p14:creationId xmlns:p14="http://schemas.microsoft.com/office/powerpoint/2010/main" val="2972740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6" name="Picture 5" descr="A black background with white text&#10;&#10;Description automatically generated">
            <a:extLst>
              <a:ext uri="{FF2B5EF4-FFF2-40B4-BE49-F238E27FC236}">
                <a16:creationId xmlns:a16="http://schemas.microsoft.com/office/drawing/2014/main" id="{FC239498-D7F0-853D-9567-BD7D93B1D31A}"/>
              </a:ext>
            </a:extLst>
          </p:cNvPr>
          <p:cNvPicPr>
            <a:picLocks noChangeAspect="1"/>
          </p:cNvPicPr>
          <p:nvPr/>
        </p:nvPicPr>
        <p:blipFill>
          <a:blip r:embed="rId2"/>
          <a:stretch>
            <a:fillRect/>
          </a:stretch>
        </p:blipFill>
        <p:spPr>
          <a:xfrm>
            <a:off x="2212460" y="1792215"/>
            <a:ext cx="7188200" cy="1511300"/>
          </a:xfrm>
          <a:prstGeom prst="rect">
            <a:avLst/>
          </a:prstGeom>
        </p:spPr>
      </p:pic>
      <p:pic>
        <p:nvPicPr>
          <p:cNvPr id="4" name="Picture 3" descr="A black background with white text&#10;&#10;Description automatically generated">
            <a:extLst>
              <a:ext uri="{FF2B5EF4-FFF2-40B4-BE49-F238E27FC236}">
                <a16:creationId xmlns:a16="http://schemas.microsoft.com/office/drawing/2014/main" id="{C959AE91-EA82-3C31-FCC5-72FCB236BA82}"/>
              </a:ext>
            </a:extLst>
          </p:cNvPr>
          <p:cNvPicPr>
            <a:picLocks noChangeAspect="1"/>
          </p:cNvPicPr>
          <p:nvPr/>
        </p:nvPicPr>
        <p:blipFill>
          <a:blip r:embed="rId3"/>
          <a:stretch>
            <a:fillRect/>
          </a:stretch>
        </p:blipFill>
        <p:spPr>
          <a:xfrm>
            <a:off x="26718" y="0"/>
            <a:ext cx="12260747" cy="6565344"/>
          </a:xfrm>
          <a:prstGeom prst="rect">
            <a:avLst/>
          </a:prstGeom>
        </p:spPr>
      </p:pic>
      <p:pic>
        <p:nvPicPr>
          <p:cNvPr id="9" name="Picture 8" descr="A black background with white text&#10;&#10;Description automatically generated">
            <a:extLst>
              <a:ext uri="{FF2B5EF4-FFF2-40B4-BE49-F238E27FC236}">
                <a16:creationId xmlns:a16="http://schemas.microsoft.com/office/drawing/2014/main" id="{0D176750-0A76-FFDF-397D-4ED384B29DC9}"/>
              </a:ext>
            </a:extLst>
          </p:cNvPr>
          <p:cNvPicPr>
            <a:picLocks noChangeAspect="1"/>
          </p:cNvPicPr>
          <p:nvPr/>
        </p:nvPicPr>
        <p:blipFill>
          <a:blip r:embed="rId4"/>
          <a:stretch>
            <a:fillRect/>
          </a:stretch>
        </p:blipFill>
        <p:spPr>
          <a:xfrm>
            <a:off x="-1" y="23338"/>
            <a:ext cx="12233771" cy="6834660"/>
          </a:xfrm>
          <a:prstGeom prst="rect">
            <a:avLst/>
          </a:prstGeom>
        </p:spPr>
      </p:pic>
      <p:pic>
        <p:nvPicPr>
          <p:cNvPr id="7" name="Picture 6" descr="A black background with white text&#10;&#10;Description automatically generated">
            <a:extLst>
              <a:ext uri="{FF2B5EF4-FFF2-40B4-BE49-F238E27FC236}">
                <a16:creationId xmlns:a16="http://schemas.microsoft.com/office/drawing/2014/main" id="{524369B1-455C-EF79-6C91-C5B880D73BB1}"/>
              </a:ext>
            </a:extLst>
          </p:cNvPr>
          <p:cNvPicPr>
            <a:picLocks noChangeAspect="1"/>
          </p:cNvPicPr>
          <p:nvPr/>
        </p:nvPicPr>
        <p:blipFill>
          <a:blip r:embed="rId5"/>
          <a:stretch>
            <a:fillRect/>
          </a:stretch>
        </p:blipFill>
        <p:spPr>
          <a:xfrm>
            <a:off x="90769" y="23336"/>
            <a:ext cx="12170338" cy="6811326"/>
          </a:xfrm>
          <a:prstGeom prst="rect">
            <a:avLst/>
          </a:prstGeom>
        </p:spPr>
      </p:pic>
    </p:spTree>
    <p:extLst>
      <p:ext uri="{BB962C8B-B14F-4D97-AF65-F5344CB8AC3E}">
        <p14:creationId xmlns:p14="http://schemas.microsoft.com/office/powerpoint/2010/main" val="67865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7792785" cy="708866"/>
          </a:xfrm>
        </p:spPr>
        <p:txBody>
          <a:bodyPr anchor="b">
            <a:normAutofit/>
          </a:bodyPr>
          <a:lstStyle/>
          <a:p>
            <a:r>
              <a:rPr lang="en-VN" dirty="0"/>
              <a:t>The max-min inequality</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6" name="Picture 5" descr="A black background with white text&#10;&#10;Description automatically generated">
            <a:extLst>
              <a:ext uri="{FF2B5EF4-FFF2-40B4-BE49-F238E27FC236}">
                <a16:creationId xmlns:a16="http://schemas.microsoft.com/office/drawing/2014/main" id="{FC239498-D7F0-853D-9567-BD7D93B1D31A}"/>
              </a:ext>
            </a:extLst>
          </p:cNvPr>
          <p:cNvPicPr>
            <a:picLocks noChangeAspect="1"/>
          </p:cNvPicPr>
          <p:nvPr/>
        </p:nvPicPr>
        <p:blipFill>
          <a:blip r:embed="rId2"/>
          <a:stretch>
            <a:fillRect/>
          </a:stretch>
        </p:blipFill>
        <p:spPr>
          <a:xfrm>
            <a:off x="2212460" y="1792215"/>
            <a:ext cx="7188200" cy="1511300"/>
          </a:xfrm>
          <a:prstGeom prst="rect">
            <a:avLst/>
          </a:prstGeom>
        </p:spPr>
      </p:pic>
      <p:pic>
        <p:nvPicPr>
          <p:cNvPr id="4" name="Picture 3" descr="A black background with white text&#10;&#10;Description automatically generated">
            <a:extLst>
              <a:ext uri="{FF2B5EF4-FFF2-40B4-BE49-F238E27FC236}">
                <a16:creationId xmlns:a16="http://schemas.microsoft.com/office/drawing/2014/main" id="{C959AE91-EA82-3C31-FCC5-72FCB236BA82}"/>
              </a:ext>
            </a:extLst>
          </p:cNvPr>
          <p:cNvPicPr>
            <a:picLocks noChangeAspect="1"/>
          </p:cNvPicPr>
          <p:nvPr/>
        </p:nvPicPr>
        <p:blipFill>
          <a:blip r:embed="rId3"/>
          <a:stretch>
            <a:fillRect/>
          </a:stretch>
        </p:blipFill>
        <p:spPr>
          <a:xfrm>
            <a:off x="26718" y="0"/>
            <a:ext cx="12260747" cy="6565344"/>
          </a:xfrm>
          <a:prstGeom prst="rect">
            <a:avLst/>
          </a:prstGeom>
        </p:spPr>
      </p:pic>
      <p:pic>
        <p:nvPicPr>
          <p:cNvPr id="8" name="Picture 7" descr="A black background with white text&#10;&#10;Description automatically generated">
            <a:extLst>
              <a:ext uri="{FF2B5EF4-FFF2-40B4-BE49-F238E27FC236}">
                <a16:creationId xmlns:a16="http://schemas.microsoft.com/office/drawing/2014/main" id="{57234CD0-46EB-AB91-ED48-BA1F21EB31A4}"/>
              </a:ext>
            </a:extLst>
          </p:cNvPr>
          <p:cNvPicPr>
            <a:picLocks noChangeAspect="1"/>
          </p:cNvPicPr>
          <p:nvPr/>
        </p:nvPicPr>
        <p:blipFill>
          <a:blip r:embed="rId4"/>
          <a:stretch>
            <a:fillRect/>
          </a:stretch>
        </p:blipFill>
        <p:spPr>
          <a:xfrm>
            <a:off x="-1" y="52964"/>
            <a:ext cx="11759198" cy="6512380"/>
          </a:xfrm>
          <a:prstGeom prst="rect">
            <a:avLst/>
          </a:prstGeom>
        </p:spPr>
      </p:pic>
    </p:spTree>
    <p:extLst>
      <p:ext uri="{BB962C8B-B14F-4D97-AF65-F5344CB8AC3E}">
        <p14:creationId xmlns:p14="http://schemas.microsoft.com/office/powerpoint/2010/main" val="4031321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4" name="Freeform: Shape 13">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6" name="Freeform: Shape 15">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4834021" cy="1314996"/>
          </a:xfrm>
        </p:spPr>
        <p:txBody>
          <a:bodyPr anchor="b">
            <a:normAutofit/>
          </a:bodyPr>
          <a:lstStyle/>
          <a:p>
            <a:r>
              <a:rPr lang="en-VN" dirty="0"/>
              <a:t>Convex sets</a:t>
            </a:r>
          </a:p>
        </p:txBody>
      </p:sp>
      <p:sp>
        <p:nvSpPr>
          <p:cNvPr id="3" name="Content Placeholder 2">
            <a:extLst>
              <a:ext uri="{FF2B5EF4-FFF2-40B4-BE49-F238E27FC236}">
                <a16:creationId xmlns:a16="http://schemas.microsoft.com/office/drawing/2014/main" id="{2D325912-0EA9-DD30-64E6-AB32901926DE}"/>
              </a:ext>
            </a:extLst>
          </p:cNvPr>
          <p:cNvSpPr>
            <a:spLocks noGrp="1"/>
          </p:cNvSpPr>
          <p:nvPr>
            <p:ph idx="1"/>
          </p:nvPr>
        </p:nvSpPr>
        <p:spPr>
          <a:xfrm>
            <a:off x="1861854" y="2125737"/>
            <a:ext cx="8741575" cy="4044463"/>
          </a:xfrm>
        </p:spPr>
        <p:txBody>
          <a:bodyPr>
            <a:normAutofit/>
          </a:bodyPr>
          <a:lstStyle/>
          <a:p>
            <a:r>
              <a:rPr lang="vi-VN" sz="1800" dirty="0">
                <a:solidFill>
                  <a:srgbClr val="374151"/>
                </a:solidFill>
                <a:latin typeface="+mj-lt"/>
              </a:rPr>
              <a:t>M</a:t>
            </a:r>
            <a:r>
              <a:rPr lang="vi-VN" sz="1800" b="0" i="0" dirty="0">
                <a:solidFill>
                  <a:srgbClr val="374151"/>
                </a:solidFill>
                <a:effectLst/>
                <a:latin typeface="+mj-lt"/>
              </a:rPr>
              <a:t>ột tập hợp S được gọi là "tập lồi" nếu với mọi hai điểm bất kỳ x1 và x2 thuộc S, đoạn thẳng nối x1 và x2 nằm hoàn toàn trong S. Điều này có nghĩa là với mọi </a:t>
            </a:r>
            <a:r>
              <a:rPr lang="el-GR" sz="1800" b="0" i="0" dirty="0">
                <a:solidFill>
                  <a:srgbClr val="374151"/>
                </a:solidFill>
                <a:effectLst/>
                <a:latin typeface="+mj-lt"/>
              </a:rPr>
              <a:t>α </a:t>
            </a:r>
            <a:r>
              <a:rPr lang="vi-VN" sz="1800" b="0" i="0" dirty="0">
                <a:solidFill>
                  <a:srgbClr val="374151"/>
                </a:solidFill>
                <a:effectLst/>
                <a:latin typeface="+mj-lt"/>
              </a:rPr>
              <a:t>từ 0 đến 1</a:t>
            </a:r>
          </a:p>
          <a:p>
            <a:r>
              <a:rPr lang="vi-VN" sz="1800" b="0" i="0" dirty="0">
                <a:solidFill>
                  <a:srgbClr val="374151"/>
                </a:solidFill>
                <a:effectLst/>
                <a:latin typeface="+mj-lt"/>
              </a:rPr>
              <a:t> </a:t>
            </a:r>
            <a:r>
              <a:rPr lang="el-GR" sz="1800" b="0" i="0" dirty="0">
                <a:solidFill>
                  <a:srgbClr val="374151"/>
                </a:solidFill>
                <a:effectLst/>
                <a:latin typeface="+mj-lt"/>
              </a:rPr>
              <a:t>α</a:t>
            </a:r>
            <a:r>
              <a:rPr lang="vi-VN" sz="1800" b="0" i="0" dirty="0">
                <a:solidFill>
                  <a:srgbClr val="374151"/>
                </a:solidFill>
                <a:effectLst/>
                <a:latin typeface="+mj-lt"/>
              </a:rPr>
              <a:t>x1 + (1-</a:t>
            </a:r>
            <a:r>
              <a:rPr lang="el-GR" sz="1800" b="0" i="0" dirty="0">
                <a:solidFill>
                  <a:srgbClr val="374151"/>
                </a:solidFill>
                <a:effectLst/>
                <a:latin typeface="+mj-lt"/>
              </a:rPr>
              <a:t>α)</a:t>
            </a:r>
            <a:r>
              <a:rPr lang="vi-VN" sz="1800" b="0" i="0" dirty="0">
                <a:solidFill>
                  <a:srgbClr val="374151"/>
                </a:solidFill>
                <a:effectLst/>
                <a:latin typeface="+mj-lt"/>
              </a:rPr>
              <a:t>x2 cũng thuộc S.</a:t>
            </a:r>
            <a:endParaRPr lang="en-VN" sz="1800" dirty="0">
              <a:latin typeface="+mj-lt"/>
            </a:endParaRPr>
          </a:p>
        </p:txBody>
      </p:sp>
      <p:grpSp>
        <p:nvGrpSpPr>
          <p:cNvPr id="20"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1" name="Freeform: Shape 20">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028" name="Picture 4">
            <a:extLst>
              <a:ext uri="{FF2B5EF4-FFF2-40B4-BE49-F238E27FC236}">
                <a16:creationId xmlns:a16="http://schemas.microsoft.com/office/drawing/2014/main" id="{4E3E7EB4-39A8-65D4-97BE-D25B7B4D0B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9108" y="3287300"/>
            <a:ext cx="6513640" cy="288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199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4834021" cy="1314996"/>
          </a:xfrm>
        </p:spPr>
        <p:txBody>
          <a:bodyPr anchor="b">
            <a:normAutofit/>
          </a:bodyPr>
          <a:lstStyle/>
          <a:p>
            <a:r>
              <a:rPr lang="en-VN" dirty="0"/>
              <a:t>Một số tính chất Convex sets</a:t>
            </a:r>
          </a:p>
        </p:txBody>
      </p:sp>
      <p:sp>
        <p:nvSpPr>
          <p:cNvPr id="3" name="Content Placeholder 2">
            <a:extLst>
              <a:ext uri="{FF2B5EF4-FFF2-40B4-BE49-F238E27FC236}">
                <a16:creationId xmlns:a16="http://schemas.microsoft.com/office/drawing/2014/main" id="{2D325912-0EA9-DD30-64E6-AB32901926DE}"/>
              </a:ext>
            </a:extLst>
          </p:cNvPr>
          <p:cNvSpPr>
            <a:spLocks noGrp="1"/>
          </p:cNvSpPr>
          <p:nvPr>
            <p:ph idx="1"/>
          </p:nvPr>
        </p:nvSpPr>
        <p:spPr>
          <a:xfrm>
            <a:off x="1861854" y="2125737"/>
            <a:ext cx="4834021" cy="4044463"/>
          </a:xfrm>
        </p:spPr>
        <p:txBody>
          <a:bodyPr>
            <a:normAutofit/>
          </a:bodyPr>
          <a:lstStyle/>
          <a:p>
            <a:r>
              <a:rPr lang="en-VN">
                <a:latin typeface="+mj-lt"/>
              </a:rPr>
              <a:t>Tập rỗng </a:t>
            </a:r>
            <a:r>
              <a:rPr lang="en-VN" dirty="0">
                <a:latin typeface="+mj-lt"/>
              </a:rPr>
              <a:t>cũng là tập lồi.</a:t>
            </a:r>
          </a:p>
          <a:p>
            <a:r>
              <a:rPr lang="en-VN" dirty="0">
                <a:latin typeface="+mj-lt"/>
              </a:rPr>
              <a:t>Tính lồi của tập được bảo toàn bằng cách chia tỷ lệ và phép tịnh tiến.</a:t>
            </a:r>
          </a:p>
          <a:p>
            <a:r>
              <a:rPr lang="en-VN" dirty="0">
                <a:latin typeface="+mj-lt"/>
              </a:rPr>
              <a:t>Giao của các tập lồi cũng là tập lồi.</a:t>
            </a:r>
          </a:p>
        </p:txBody>
      </p:sp>
      <p:pic>
        <p:nvPicPr>
          <p:cNvPr id="3074" name="Picture 2">
            <a:extLst>
              <a:ext uri="{FF2B5EF4-FFF2-40B4-BE49-F238E27FC236}">
                <a16:creationId xmlns:a16="http://schemas.microsoft.com/office/drawing/2014/main" id="{87E43FF0-C026-CBB0-E72C-7675AF9779B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95875" y="2361893"/>
            <a:ext cx="5134175" cy="2911146"/>
          </a:xfrm>
          <a:prstGeom prst="rect">
            <a:avLst/>
          </a:prstGeom>
          <a:noFill/>
          <a:extLst>
            <a:ext uri="{909E8E84-426E-40DD-AFC4-6F175D3DCCD1}">
              <a14:hiddenFill xmlns:a14="http://schemas.microsoft.com/office/drawing/2010/main">
                <a:solidFill>
                  <a:srgbClr val="FFFFFF"/>
                </a:solidFill>
              </a14:hiddenFill>
            </a:ext>
          </a:extLst>
        </p:spPr>
      </p:pic>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03514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6" name="Rectangle 2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7" name="Freeform: Shape 31">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88" name="Freeform: Shape 33">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89" name="Freeform: Shape 35">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8" name="Freeform: Shape 37">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4834021" cy="1314996"/>
          </a:xfrm>
        </p:spPr>
        <p:txBody>
          <a:bodyPr anchor="b">
            <a:normAutofit/>
          </a:bodyPr>
          <a:lstStyle/>
          <a:p>
            <a:r>
              <a:rPr lang="en-VN" dirty="0"/>
              <a:t>Convex functions</a:t>
            </a:r>
          </a:p>
        </p:txBody>
      </p:sp>
      <p:sp>
        <p:nvSpPr>
          <p:cNvPr id="3" name="Content Placeholder 2">
            <a:extLst>
              <a:ext uri="{FF2B5EF4-FFF2-40B4-BE49-F238E27FC236}">
                <a16:creationId xmlns:a16="http://schemas.microsoft.com/office/drawing/2014/main" id="{2D325912-0EA9-DD30-64E6-AB32901926DE}"/>
              </a:ext>
            </a:extLst>
          </p:cNvPr>
          <p:cNvSpPr>
            <a:spLocks noGrp="1"/>
          </p:cNvSpPr>
          <p:nvPr>
            <p:ph idx="1"/>
          </p:nvPr>
        </p:nvSpPr>
        <p:spPr>
          <a:xfrm>
            <a:off x="1861854" y="2125737"/>
            <a:ext cx="4834021" cy="4044463"/>
          </a:xfrm>
        </p:spPr>
        <p:txBody>
          <a:bodyPr>
            <a:normAutofit/>
          </a:bodyPr>
          <a:lstStyle/>
          <a:p>
            <a:pPr rtl="0" fontAlgn="base">
              <a:spcBef>
                <a:spcPts val="0"/>
              </a:spcBef>
              <a:spcAft>
                <a:spcPts val="600"/>
              </a:spcAft>
              <a:buFont typeface="Arial" panose="020B0604020202020204" pitchFamily="34" charset="0"/>
              <a:buChar char="•"/>
            </a:pPr>
            <a:r>
              <a:rPr lang="vi-VN" b="0" i="0" u="none" strike="noStrike" dirty="0">
                <a:effectLst/>
                <a:latin typeface="+mj-lt"/>
              </a:rPr>
              <a:t>Hàm lồi (convex function) là một loại hàm toán học có tính chất đặc biệt đối với việc đường thẳng nối hai điểm bất kỳ trên đồ thị của nó luôn nằm phía trên hoặc trùng với đồ thị của hàm.</a:t>
            </a:r>
          </a:p>
          <a:p>
            <a:pPr rtl="0" fontAlgn="base">
              <a:spcBef>
                <a:spcPts val="0"/>
              </a:spcBef>
              <a:spcAft>
                <a:spcPts val="600"/>
              </a:spcAft>
              <a:buFont typeface="Arial" panose="020B0604020202020204" pitchFamily="34" charset="0"/>
              <a:buChar char="•"/>
            </a:pPr>
            <a:r>
              <a:rPr lang="en-VN" sz="1800" b="0" i="0" u="none" strike="noStrike" dirty="0">
                <a:solidFill>
                  <a:srgbClr val="000000"/>
                </a:solidFill>
                <a:effectLst/>
                <a:latin typeface="Lora" panose="020F0502020204030204" pitchFamily="34" charset="0"/>
              </a:rPr>
              <a:t> </a:t>
            </a:r>
            <a:r>
              <a:rPr lang="en-VN" sz="1800" b="0" i="0" u="none" strike="noStrike" dirty="0">
                <a:solidFill>
                  <a:srgbClr val="FF0000"/>
                </a:solidFill>
                <a:effectLst/>
                <a:latin typeface="Lora" panose="020F0502020204030204" pitchFamily="34" charset="0"/>
              </a:rPr>
              <a:t>𝒇(𝜽𝒙 + (𝟏 − 𝜽)𝒚) ≤ 𝜽𝒇(𝒙) + (𝟏 − 𝜽)𝒇(𝒚)</a:t>
            </a:r>
            <a:endParaRPr lang="vi-VN" b="0" i="0" u="none" strike="noStrike" dirty="0">
              <a:effectLst/>
              <a:latin typeface="+mj-lt"/>
            </a:endParaRPr>
          </a:p>
        </p:txBody>
      </p:sp>
      <p:pic>
        <p:nvPicPr>
          <p:cNvPr id="5" name="Ghi Màn hình 2023-08-07 lúc 21.22.38.mov">
            <a:hlinkClick r:id="" action="ppaction://media"/>
            <a:extLst>
              <a:ext uri="{FF2B5EF4-FFF2-40B4-BE49-F238E27FC236}">
                <a16:creationId xmlns:a16="http://schemas.microsoft.com/office/drawing/2014/main" id="{86BFA6A0-8C15-41AA-28B7-09DA5D5A483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852063" y="2125737"/>
            <a:ext cx="5035138" cy="3147300"/>
          </a:xfrm>
          <a:prstGeom prst="rect">
            <a:avLst/>
          </a:prstGeom>
        </p:spPr>
      </p:pic>
      <p:grpSp>
        <p:nvGrpSpPr>
          <p:cNvPr id="390"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91" name="Freeform: Shape 40">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2" name="Freeform: Shape 41">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3" name="Freeform: Shape 43">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73189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3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4834021" cy="1314996"/>
          </a:xfrm>
        </p:spPr>
        <p:txBody>
          <a:bodyPr anchor="b">
            <a:normAutofit/>
          </a:bodyPr>
          <a:lstStyle/>
          <a:p>
            <a:r>
              <a:rPr lang="en-VN" dirty="0"/>
              <a:t>Một số tính chất Convex functions</a:t>
            </a:r>
          </a:p>
        </p:txBody>
      </p:sp>
      <p:sp>
        <p:nvSpPr>
          <p:cNvPr id="3" name="Content Placeholder 2">
            <a:extLst>
              <a:ext uri="{FF2B5EF4-FFF2-40B4-BE49-F238E27FC236}">
                <a16:creationId xmlns:a16="http://schemas.microsoft.com/office/drawing/2014/main" id="{2D325912-0EA9-DD30-64E6-AB32901926DE}"/>
              </a:ext>
            </a:extLst>
          </p:cNvPr>
          <p:cNvSpPr>
            <a:spLocks noGrp="1"/>
          </p:cNvSpPr>
          <p:nvPr>
            <p:ph idx="1"/>
          </p:nvPr>
        </p:nvSpPr>
        <p:spPr>
          <a:xfrm>
            <a:off x="1861854" y="2125737"/>
            <a:ext cx="4834021" cy="4044463"/>
          </a:xfrm>
        </p:spPr>
        <p:txBody>
          <a:bodyPr>
            <a:normAutofit/>
          </a:bodyPr>
          <a:lstStyle/>
          <a:p>
            <a:r>
              <a:rPr lang="en-VN" dirty="0">
                <a:latin typeface="+mj-lt"/>
              </a:rPr>
              <a:t>Cực tiểu cục bộ cũng là cực tiểu toàn cục.</a:t>
            </a:r>
          </a:p>
          <a:p>
            <a:r>
              <a:rPr lang="en-VN" dirty="0">
                <a:latin typeface="+mj-lt"/>
              </a:rPr>
              <a:t>Khi hàm khả vi 2 lần, ma trận hessian luôn bán xác định dương.</a:t>
            </a:r>
          </a:p>
          <a:p>
            <a:pPr rtl="0" fontAlgn="base">
              <a:spcBef>
                <a:spcPts val="0"/>
              </a:spcBef>
              <a:spcAft>
                <a:spcPts val="600"/>
              </a:spcAft>
              <a:buFont typeface="Arial" panose="020B0604020202020204" pitchFamily="34" charset="0"/>
              <a:buChar char="•"/>
            </a:pPr>
            <a:r>
              <a:rPr lang="en-VN" sz="2800" b="0" i="0" u="none" strike="noStrike" dirty="0">
                <a:solidFill>
                  <a:srgbClr val="000000"/>
                </a:solidFill>
                <a:effectLst/>
                <a:latin typeface="Lora" panose="020F0502020204030204" pitchFamily="34" charset="0"/>
              </a:rPr>
              <a:t> </a:t>
            </a:r>
            <a:r>
              <a:rPr lang="en-VN" sz="2800" b="0" i="0" u="none" strike="noStrike" dirty="0">
                <a:solidFill>
                  <a:srgbClr val="FF0000"/>
                </a:solidFill>
                <a:effectLst/>
                <a:latin typeface="Lora" panose="020F0502020204030204" pitchFamily="34" charset="0"/>
              </a:rPr>
              <a:t>𝒇(𝒙)*a + g(x)*b là hàm lồi với convex f,g và a,b &gt;0</a:t>
            </a:r>
          </a:p>
          <a:p>
            <a:pPr rtl="0" fontAlgn="base">
              <a:spcBef>
                <a:spcPts val="0"/>
              </a:spcBef>
              <a:spcAft>
                <a:spcPts val="600"/>
              </a:spcAft>
              <a:buFont typeface="Arial" panose="020B0604020202020204" pitchFamily="34" charset="0"/>
              <a:buChar char="•"/>
            </a:pPr>
            <a:r>
              <a:rPr lang="en-US" dirty="0">
                <a:solidFill>
                  <a:srgbClr val="FF0000"/>
                </a:solidFill>
                <a:latin typeface="Lora" panose="020F0502020204030204" pitchFamily="34" charset="0"/>
              </a:rPr>
              <a:t>M</a:t>
            </a:r>
            <a:r>
              <a:rPr lang="en-VN" dirty="0">
                <a:solidFill>
                  <a:srgbClr val="FF0000"/>
                </a:solidFill>
                <a:latin typeface="Lora" panose="020F0502020204030204" pitchFamily="34" charset="0"/>
              </a:rPr>
              <a:t>ax(f(x),g(x)) là hàm lồi với convex f,g.</a:t>
            </a:r>
            <a:endParaRPr lang="vi-VN" b="0" i="0" u="none" strike="noStrike" dirty="0">
              <a:effectLst/>
              <a:latin typeface="+mj-lt"/>
            </a:endParaRP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51327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4834021" cy="1314996"/>
          </a:xfrm>
        </p:spPr>
        <p:txBody>
          <a:bodyPr anchor="b">
            <a:normAutofit/>
          </a:bodyPr>
          <a:lstStyle/>
          <a:p>
            <a:r>
              <a:rPr lang="en-VN" dirty="0"/>
              <a:t>Một số tính chất Convex functions</a:t>
            </a:r>
          </a:p>
        </p:txBody>
      </p:sp>
      <p:sp>
        <p:nvSpPr>
          <p:cNvPr id="3" name="Content Placeholder 2">
            <a:extLst>
              <a:ext uri="{FF2B5EF4-FFF2-40B4-BE49-F238E27FC236}">
                <a16:creationId xmlns:a16="http://schemas.microsoft.com/office/drawing/2014/main" id="{2D325912-0EA9-DD30-64E6-AB32901926DE}"/>
              </a:ext>
            </a:extLst>
          </p:cNvPr>
          <p:cNvSpPr>
            <a:spLocks noGrp="1"/>
          </p:cNvSpPr>
          <p:nvPr>
            <p:ph idx="1"/>
          </p:nvPr>
        </p:nvSpPr>
        <p:spPr>
          <a:xfrm>
            <a:off x="1861854" y="2125737"/>
            <a:ext cx="4834021" cy="4044463"/>
          </a:xfrm>
        </p:spPr>
        <p:txBody>
          <a:bodyPr>
            <a:normAutofit/>
          </a:bodyPr>
          <a:lstStyle/>
          <a:p>
            <a:r>
              <a:rPr lang="en-VN" dirty="0">
                <a:latin typeface="+mj-lt"/>
              </a:rPr>
              <a:t>Cực tiểu cục bộ cũng là cực tiểu toàn cầu.</a:t>
            </a:r>
          </a:p>
          <a:p>
            <a:r>
              <a:rPr lang="en-VN" dirty="0">
                <a:latin typeface="+mj-lt"/>
              </a:rPr>
              <a:t>Khi hàm khả vi 2 lần, ma trận hessian luôn bán xác định dương.</a:t>
            </a:r>
          </a:p>
          <a:p>
            <a:pPr rtl="0" fontAlgn="base">
              <a:spcBef>
                <a:spcPts val="0"/>
              </a:spcBef>
              <a:spcAft>
                <a:spcPts val="600"/>
              </a:spcAft>
              <a:buFont typeface="Arial" panose="020B0604020202020204" pitchFamily="34" charset="0"/>
              <a:buChar char="•"/>
            </a:pPr>
            <a:r>
              <a:rPr lang="en-VN" sz="2800" b="0" i="0" u="none" strike="noStrike" dirty="0">
                <a:solidFill>
                  <a:srgbClr val="000000"/>
                </a:solidFill>
                <a:effectLst/>
                <a:latin typeface="Lora" panose="020F0502020204030204" pitchFamily="34" charset="0"/>
              </a:rPr>
              <a:t> </a:t>
            </a:r>
            <a:r>
              <a:rPr lang="en-VN" sz="2800" b="0" i="0" u="none" strike="noStrike" dirty="0">
                <a:solidFill>
                  <a:srgbClr val="FF0000"/>
                </a:solidFill>
                <a:effectLst/>
                <a:latin typeface="Lora" panose="020F0502020204030204" pitchFamily="34" charset="0"/>
              </a:rPr>
              <a:t>𝒇(𝒙)*a + g(x)*a là hàm lồi với convex f,g và a,b &gt;0</a:t>
            </a:r>
          </a:p>
          <a:p>
            <a:pPr rtl="0" fontAlgn="base">
              <a:spcBef>
                <a:spcPts val="0"/>
              </a:spcBef>
              <a:spcAft>
                <a:spcPts val="600"/>
              </a:spcAft>
              <a:buFont typeface="Arial" panose="020B0604020202020204" pitchFamily="34" charset="0"/>
              <a:buChar char="•"/>
            </a:pPr>
            <a:r>
              <a:rPr lang="en-US" dirty="0">
                <a:solidFill>
                  <a:srgbClr val="FF0000"/>
                </a:solidFill>
                <a:latin typeface="Lora" panose="020F0502020204030204" pitchFamily="34" charset="0"/>
              </a:rPr>
              <a:t>M</a:t>
            </a:r>
            <a:r>
              <a:rPr lang="en-VN" dirty="0">
                <a:solidFill>
                  <a:srgbClr val="FF0000"/>
                </a:solidFill>
                <a:latin typeface="Lora" panose="020F0502020204030204" pitchFamily="34" charset="0"/>
              </a:rPr>
              <a:t>ax(f(x),g(x)) là hàm lồi với convex f,g.</a:t>
            </a:r>
            <a:endParaRPr lang="vi-VN" b="0" i="0" u="none" strike="noStrike" dirty="0">
              <a:effectLst/>
              <a:latin typeface="+mj-lt"/>
            </a:endParaRP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4" name="Ghi Màn hình 2023-08-07 lúc 22.00.11.mov">
            <a:hlinkClick r:id="" action="ppaction://media"/>
            <a:extLst>
              <a:ext uri="{FF2B5EF4-FFF2-40B4-BE49-F238E27FC236}">
                <a16:creationId xmlns:a16="http://schemas.microsoft.com/office/drawing/2014/main" id="{42E824F0-BFD3-AFDF-C394-80C14E8D070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8113"/>
            <a:ext cx="12192000" cy="6581775"/>
          </a:xfrm>
          <a:prstGeom prst="rect">
            <a:avLst/>
          </a:prstGeom>
        </p:spPr>
      </p:pic>
    </p:spTree>
    <p:extLst>
      <p:ext uri="{BB962C8B-B14F-4D97-AF65-F5344CB8AC3E}">
        <p14:creationId xmlns:p14="http://schemas.microsoft.com/office/powerpoint/2010/main" val="82385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6462749" cy="708866"/>
          </a:xfrm>
        </p:spPr>
        <p:txBody>
          <a:bodyPr anchor="b">
            <a:normAutofit/>
          </a:bodyPr>
          <a:lstStyle/>
          <a:p>
            <a:r>
              <a:rPr lang="en-VN" dirty="0"/>
              <a:t>Convex optimization</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pic>
        <p:nvPicPr>
          <p:cNvPr id="11" name="Picture 10" descr="A math equations and symbols&#10;&#10;Description automatically generated with medium confidence">
            <a:extLst>
              <a:ext uri="{FF2B5EF4-FFF2-40B4-BE49-F238E27FC236}">
                <a16:creationId xmlns:a16="http://schemas.microsoft.com/office/drawing/2014/main" id="{BF2A86C3-3706-CE12-F0C5-A678A3999E91}"/>
              </a:ext>
            </a:extLst>
          </p:cNvPr>
          <p:cNvPicPr>
            <a:picLocks noChangeAspect="1"/>
          </p:cNvPicPr>
          <p:nvPr/>
        </p:nvPicPr>
        <p:blipFill>
          <a:blip r:embed="rId2"/>
          <a:stretch>
            <a:fillRect/>
          </a:stretch>
        </p:blipFill>
        <p:spPr>
          <a:xfrm>
            <a:off x="3270250" y="1540194"/>
            <a:ext cx="5651500" cy="1422400"/>
          </a:xfrm>
          <a:prstGeom prst="rect">
            <a:avLst/>
          </a:prstGeom>
        </p:spPr>
      </p:pic>
      <p:pic>
        <p:nvPicPr>
          <p:cNvPr id="13" name="Picture 12" descr="A close-up of a list of words&#10;&#10;Description automatically generated">
            <a:extLst>
              <a:ext uri="{FF2B5EF4-FFF2-40B4-BE49-F238E27FC236}">
                <a16:creationId xmlns:a16="http://schemas.microsoft.com/office/drawing/2014/main" id="{6E5B233B-79EF-A6B5-3A8E-DEA377212B4B}"/>
              </a:ext>
            </a:extLst>
          </p:cNvPr>
          <p:cNvPicPr>
            <a:picLocks noChangeAspect="1"/>
          </p:cNvPicPr>
          <p:nvPr/>
        </p:nvPicPr>
        <p:blipFill>
          <a:blip r:embed="rId3"/>
          <a:stretch>
            <a:fillRect/>
          </a:stretch>
        </p:blipFill>
        <p:spPr>
          <a:xfrm>
            <a:off x="1116126" y="3308414"/>
            <a:ext cx="9855015" cy="2561602"/>
          </a:xfrm>
          <a:prstGeom prst="rect">
            <a:avLst/>
          </a:prstGeom>
        </p:spPr>
      </p:pic>
    </p:spTree>
    <p:extLst>
      <p:ext uri="{BB962C8B-B14F-4D97-AF65-F5344CB8AC3E}">
        <p14:creationId xmlns:p14="http://schemas.microsoft.com/office/powerpoint/2010/main" val="2529122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6462749" cy="708866"/>
          </a:xfrm>
        </p:spPr>
        <p:txBody>
          <a:bodyPr anchor="b">
            <a:normAutofit/>
          </a:bodyPr>
          <a:lstStyle/>
          <a:p>
            <a:r>
              <a:rPr lang="en-VN" dirty="0"/>
              <a:t>Convex optimization</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sp>
        <p:nvSpPr>
          <p:cNvPr id="3" name="TextBox 2">
            <a:extLst>
              <a:ext uri="{FF2B5EF4-FFF2-40B4-BE49-F238E27FC236}">
                <a16:creationId xmlns:a16="http://schemas.microsoft.com/office/drawing/2014/main" id="{0D1E5028-ECAE-D2C9-7D6A-A63FBEA987D0}"/>
              </a:ext>
            </a:extLst>
          </p:cNvPr>
          <p:cNvSpPr txBox="1"/>
          <p:nvPr/>
        </p:nvSpPr>
        <p:spPr>
          <a:xfrm>
            <a:off x="1733797" y="1548642"/>
            <a:ext cx="8869635" cy="2682786"/>
          </a:xfrm>
          <a:prstGeom prst="rect">
            <a:avLst/>
          </a:prstGeom>
          <a:noFill/>
        </p:spPr>
        <p:txBody>
          <a:bodyPr wrap="square" rtlCol="0">
            <a:spAutoFit/>
          </a:bodyPr>
          <a:lstStyle/>
          <a:p>
            <a:pPr algn="just" rtl="0" fontAlgn="base">
              <a:spcBef>
                <a:spcPts val="0"/>
              </a:spcBef>
              <a:spcAft>
                <a:spcPts val="0"/>
              </a:spcAft>
              <a:buFont typeface="Arial" panose="020B0604020202020204" pitchFamily="34" charset="0"/>
              <a:buChar char="•"/>
            </a:pPr>
            <a:r>
              <a:rPr lang="vi-VN" sz="2000" b="0" i="0" u="none" strike="noStrike" dirty="0">
                <a:effectLst/>
                <a:latin typeface="+mj-lt"/>
              </a:rPr>
              <a:t>Khi m=p=0, bài toán trên được gọi là </a:t>
            </a:r>
            <a:r>
              <a:rPr lang="vi-VN" sz="2000" b="0" i="1" u="none" strike="noStrike" dirty="0">
                <a:effectLst/>
                <a:latin typeface="+mj-lt"/>
              </a:rPr>
              <a:t>unconstrained optimization problem</a:t>
            </a:r>
            <a:r>
              <a:rPr lang="vi-VN" sz="2000" b="0" i="0" u="none" strike="noStrike" dirty="0">
                <a:effectLst/>
                <a:latin typeface="+mj-lt"/>
              </a:rPr>
              <a:t> (bài toán tối ưu không ràng buộc).</a:t>
            </a:r>
          </a:p>
          <a:p>
            <a:pPr algn="just" rtl="0" fontAlgn="base">
              <a:spcBef>
                <a:spcPts val="1000"/>
              </a:spcBef>
              <a:spcAft>
                <a:spcPts val="0"/>
              </a:spcAft>
              <a:buFont typeface="Arial" panose="020B0604020202020204" pitchFamily="34" charset="0"/>
              <a:buChar char="•"/>
            </a:pPr>
            <a:r>
              <a:rPr lang="vi-VN" sz="2000" b="0" i="0" u="none" strike="noStrike" dirty="0">
                <a:effectLst/>
                <a:latin typeface="+mj-lt"/>
              </a:rPr>
              <a:t>D chỉ là tập xác định, tức giao của tất cả các tập xác định của mọi hàm số xuất hiện trong bài toán. Tập hợp các điểm thoả mãn mọi điều kiện ràng buộc, thông thường, là một tập con của D được gọi là </a:t>
            </a:r>
            <a:r>
              <a:rPr lang="vi-VN" sz="2000" b="0" i="1" u="none" strike="noStrike" dirty="0">
                <a:effectLst/>
                <a:latin typeface="+mj-lt"/>
              </a:rPr>
              <a:t>feasible set</a:t>
            </a:r>
            <a:r>
              <a:rPr lang="vi-VN" sz="2000" b="0" i="0" u="none" strike="noStrike" dirty="0">
                <a:effectLst/>
                <a:latin typeface="+mj-lt"/>
              </a:rPr>
              <a:t> hoặc </a:t>
            </a:r>
            <a:r>
              <a:rPr lang="vi-VN" sz="2000" b="0" i="1" u="none" strike="noStrike" dirty="0">
                <a:effectLst/>
                <a:latin typeface="+mj-lt"/>
              </a:rPr>
              <a:t>constraint set</a:t>
            </a:r>
            <a:r>
              <a:rPr lang="vi-VN" sz="2000" b="0" i="0" u="none" strike="noStrike" dirty="0">
                <a:effectLst/>
                <a:latin typeface="+mj-lt"/>
              </a:rPr>
              <a:t>. Khi </a:t>
            </a:r>
            <a:r>
              <a:rPr lang="vi-VN" sz="2000" b="0" i="1" u="none" strike="noStrike" dirty="0">
                <a:effectLst/>
                <a:latin typeface="+mj-lt"/>
              </a:rPr>
              <a:t>feasible set</a:t>
            </a:r>
            <a:r>
              <a:rPr lang="vi-VN" sz="2000" b="0" i="0" u="none" strike="noStrike" dirty="0">
                <a:effectLst/>
                <a:latin typeface="+mj-lt"/>
              </a:rPr>
              <a:t> là một tập rỗng thì ta nói bài toán tối ưu  là </a:t>
            </a:r>
            <a:r>
              <a:rPr lang="vi-VN" sz="2000" b="0" i="1" u="none" strike="noStrike" dirty="0">
                <a:effectLst/>
                <a:latin typeface="+mj-lt"/>
              </a:rPr>
              <a:t>infeasible</a:t>
            </a:r>
            <a:r>
              <a:rPr lang="vi-VN" sz="2000" b="0" i="0" u="none" strike="noStrike" dirty="0">
                <a:effectLst/>
                <a:latin typeface="+mj-lt"/>
              </a:rPr>
              <a:t>. Nếu một điểm nằm trong </a:t>
            </a:r>
            <a:r>
              <a:rPr lang="vi-VN" sz="2000" b="0" i="1" u="none" strike="noStrike" dirty="0">
                <a:effectLst/>
                <a:latin typeface="+mj-lt"/>
              </a:rPr>
              <a:t>feasible set</a:t>
            </a:r>
            <a:r>
              <a:rPr lang="vi-VN" sz="2000" b="0" i="0" u="none" strike="noStrike" dirty="0">
                <a:effectLst/>
                <a:latin typeface="+mj-lt"/>
              </a:rPr>
              <a:t>, ta gọi điểm đó là </a:t>
            </a:r>
            <a:r>
              <a:rPr lang="vi-VN" sz="2000" b="0" i="1" u="none" strike="noStrike" dirty="0">
                <a:effectLst/>
                <a:latin typeface="+mj-lt"/>
              </a:rPr>
              <a:t>feasible</a:t>
            </a:r>
            <a:r>
              <a:rPr lang="vi-VN" sz="2000" b="0" i="0" u="none" strike="noStrike" dirty="0">
                <a:effectLst/>
                <a:latin typeface="+mj-lt"/>
              </a:rPr>
              <a:t>.</a:t>
            </a:r>
          </a:p>
          <a:p>
            <a:r>
              <a:rPr lang="vi-VN" sz="2000" b="0" i="1" u="none" strike="noStrike" dirty="0">
                <a:effectLst/>
                <a:latin typeface="+mj-lt"/>
              </a:rPr>
              <a:t>Optimal value</a:t>
            </a:r>
            <a:r>
              <a:rPr lang="vi-VN" sz="2000" b="0" i="0" u="none" strike="noStrike" dirty="0">
                <a:effectLst/>
                <a:latin typeface="+mj-lt"/>
              </a:rPr>
              <a:t> (</a:t>
            </a:r>
            <a:r>
              <a:rPr lang="vi-VN" sz="2000" b="0" i="1" u="none" strike="noStrike" dirty="0">
                <a:effectLst/>
                <a:latin typeface="+mj-lt"/>
              </a:rPr>
              <a:t>giá trị tối ưu</a:t>
            </a:r>
            <a:r>
              <a:rPr lang="vi-VN" sz="2000" b="0" i="0" u="none" strike="noStrike" dirty="0">
                <a:effectLst/>
                <a:latin typeface="+mj-lt"/>
              </a:rPr>
              <a:t>) của bài toán tối ưu được định nghĩa là:</a:t>
            </a:r>
            <a:endParaRPr lang="en-VN" sz="2000" dirty="0">
              <a:latin typeface="+mj-lt"/>
            </a:endParaRPr>
          </a:p>
        </p:txBody>
      </p:sp>
      <p:pic>
        <p:nvPicPr>
          <p:cNvPr id="6" name="Picture 5">
            <a:extLst>
              <a:ext uri="{FF2B5EF4-FFF2-40B4-BE49-F238E27FC236}">
                <a16:creationId xmlns:a16="http://schemas.microsoft.com/office/drawing/2014/main" id="{74ACC5A2-606F-63E5-0A6F-6FCA753CD7EE}"/>
              </a:ext>
            </a:extLst>
          </p:cNvPr>
          <p:cNvPicPr>
            <a:picLocks noChangeAspect="1"/>
          </p:cNvPicPr>
          <p:nvPr/>
        </p:nvPicPr>
        <p:blipFill>
          <a:blip r:embed="rId2"/>
          <a:stretch>
            <a:fillRect/>
          </a:stretch>
        </p:blipFill>
        <p:spPr>
          <a:xfrm>
            <a:off x="2027546" y="4300471"/>
            <a:ext cx="7772400" cy="618950"/>
          </a:xfrm>
          <a:prstGeom prst="rect">
            <a:avLst/>
          </a:prstGeom>
        </p:spPr>
      </p:pic>
    </p:spTree>
    <p:extLst>
      <p:ext uri="{BB962C8B-B14F-4D97-AF65-F5344CB8AC3E}">
        <p14:creationId xmlns:p14="http://schemas.microsoft.com/office/powerpoint/2010/main" val="71584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3" name="Freeform: Shape 30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85" name="Freeform: Shape 30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87" name="Freeform: Shape 30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828E87B-6609-7769-30A7-7859E20D4138}"/>
              </a:ext>
            </a:extLst>
          </p:cNvPr>
          <p:cNvSpPr>
            <a:spLocks noGrp="1"/>
          </p:cNvSpPr>
          <p:nvPr>
            <p:ph type="title"/>
          </p:nvPr>
        </p:nvSpPr>
        <p:spPr>
          <a:xfrm>
            <a:off x="1861854" y="633046"/>
            <a:ext cx="6462749" cy="708866"/>
          </a:xfrm>
        </p:spPr>
        <p:txBody>
          <a:bodyPr anchor="b">
            <a:normAutofit/>
          </a:bodyPr>
          <a:lstStyle/>
          <a:p>
            <a:r>
              <a:rPr lang="en-VN" dirty="0"/>
              <a:t>Convex optimization</a:t>
            </a:r>
          </a:p>
        </p:txBody>
      </p:sp>
      <p:grpSp>
        <p:nvGrpSpPr>
          <p:cNvPr id="30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090" name="Freeform: Shape 30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82FFD0EB-F9CD-45A2-B2DC-E8C6BDFB7854}"/>
              </a:ext>
            </a:extLst>
          </p:cNvPr>
          <p:cNvSpPr txBox="1"/>
          <p:nvPr/>
        </p:nvSpPr>
        <p:spPr>
          <a:xfrm>
            <a:off x="3048990" y="3247303"/>
            <a:ext cx="6097978" cy="369332"/>
          </a:xfrm>
          <a:prstGeom prst="rect">
            <a:avLst/>
          </a:prstGeom>
          <a:noFill/>
        </p:spPr>
        <p:txBody>
          <a:bodyPr wrap="square">
            <a:spAutoFit/>
          </a:bodyPr>
          <a:lstStyle/>
          <a:p>
            <a:r>
              <a:rPr lang="en-VN" b="0" dirty="0">
                <a:effectLst/>
              </a:rPr>
              <a:t> </a:t>
            </a:r>
            <a:endParaRPr lang="en-VN" dirty="0"/>
          </a:p>
        </p:txBody>
      </p:sp>
      <p:sp>
        <p:nvSpPr>
          <p:cNvPr id="3" name="TextBox 2">
            <a:extLst>
              <a:ext uri="{FF2B5EF4-FFF2-40B4-BE49-F238E27FC236}">
                <a16:creationId xmlns:a16="http://schemas.microsoft.com/office/drawing/2014/main" id="{0D1E5028-ECAE-D2C9-7D6A-A63FBEA987D0}"/>
              </a:ext>
            </a:extLst>
          </p:cNvPr>
          <p:cNvSpPr txBox="1"/>
          <p:nvPr/>
        </p:nvSpPr>
        <p:spPr>
          <a:xfrm>
            <a:off x="1733797" y="1548642"/>
            <a:ext cx="8869635" cy="1938992"/>
          </a:xfrm>
          <a:prstGeom prst="rect">
            <a:avLst/>
          </a:prstGeom>
          <a:noFill/>
        </p:spPr>
        <p:txBody>
          <a:bodyPr wrap="square" rtlCol="0">
            <a:spAutoFit/>
          </a:bodyPr>
          <a:lstStyle/>
          <a:p>
            <a:pPr algn="just" rtl="0" fontAlgn="base">
              <a:spcBef>
                <a:spcPts val="0"/>
              </a:spcBef>
              <a:spcAft>
                <a:spcPts val="0"/>
              </a:spcAft>
              <a:buFont typeface="Arial" panose="020B0604020202020204" pitchFamily="34" charset="0"/>
              <a:buChar char="•"/>
            </a:pPr>
            <a:r>
              <a:rPr lang="vi-VN" sz="2000" b="0" i="0" u="none" strike="noStrike" dirty="0">
                <a:effectLst/>
                <a:latin typeface="+mj-lt"/>
              </a:rPr>
              <a:t>Một điểm x∗ được gọi là một điểm </a:t>
            </a:r>
            <a:r>
              <a:rPr lang="vi-VN" sz="2000" b="0" i="1" u="none" strike="noStrike" dirty="0">
                <a:effectLst/>
                <a:latin typeface="+mj-lt"/>
              </a:rPr>
              <a:t>optimal point</a:t>
            </a:r>
            <a:r>
              <a:rPr lang="vi-VN" sz="2000" b="0" i="0" u="none" strike="noStrike" dirty="0">
                <a:effectLst/>
                <a:latin typeface="+mj-lt"/>
              </a:rPr>
              <a:t> (</a:t>
            </a:r>
            <a:r>
              <a:rPr lang="vi-VN" sz="2000" b="0" i="1" u="none" strike="noStrike" dirty="0">
                <a:effectLst/>
                <a:latin typeface="+mj-lt"/>
              </a:rPr>
              <a:t>điểm tối ưu</a:t>
            </a:r>
            <a:r>
              <a:rPr lang="vi-VN" sz="2000" b="0" i="0" u="none" strike="noStrike" dirty="0">
                <a:effectLst/>
                <a:latin typeface="+mj-lt"/>
              </a:rPr>
              <a:t>) nếu x∗ là </a:t>
            </a:r>
            <a:r>
              <a:rPr lang="vi-VN" sz="2000" b="0" i="1" u="none" strike="noStrike" dirty="0">
                <a:effectLst/>
                <a:latin typeface="+mj-lt"/>
              </a:rPr>
              <a:t>feasible</a:t>
            </a:r>
            <a:r>
              <a:rPr lang="vi-VN" sz="2000" b="0" i="0" u="none" strike="noStrike" dirty="0">
                <a:effectLst/>
                <a:latin typeface="+mj-lt"/>
              </a:rPr>
              <a:t> và f0(x∗) = p∗. Tập hợp tất cả các </a:t>
            </a:r>
            <a:r>
              <a:rPr lang="vi-VN" sz="2000" b="0" i="1" u="none" strike="noStrike" dirty="0">
                <a:effectLst/>
                <a:latin typeface="+mj-lt"/>
              </a:rPr>
              <a:t>optimal points</a:t>
            </a:r>
            <a:r>
              <a:rPr lang="vi-VN" sz="2000" b="0" i="0" u="none" strike="noStrike" dirty="0">
                <a:effectLst/>
                <a:latin typeface="+mj-lt"/>
              </a:rPr>
              <a:t> được gọi là </a:t>
            </a:r>
            <a:r>
              <a:rPr lang="vi-VN" sz="2000" b="0" i="1" u="none" strike="noStrike" dirty="0">
                <a:effectLst/>
                <a:latin typeface="+mj-lt"/>
              </a:rPr>
              <a:t>optimal set</a:t>
            </a:r>
            <a:r>
              <a:rPr lang="vi-VN" sz="2000" b="0" i="0" u="none" strike="noStrike" dirty="0">
                <a:effectLst/>
                <a:latin typeface="+mj-lt"/>
              </a:rPr>
              <a:t>.</a:t>
            </a:r>
          </a:p>
          <a:p>
            <a:r>
              <a:rPr lang="vi-VN" sz="2000" dirty="0">
                <a:latin typeface="+mj-lt"/>
              </a:rPr>
              <a:t> </a:t>
            </a:r>
          </a:p>
          <a:p>
            <a:r>
              <a:rPr lang="vi-VN" sz="2000" b="0" i="0" u="none" strike="noStrike" dirty="0">
                <a:effectLst/>
                <a:latin typeface="+mj-lt"/>
              </a:rPr>
              <a:t> Trong toán tối ưu (thường là không gian nhiều chiều), ta gọi một điểm x là </a:t>
            </a:r>
            <a:r>
              <a:rPr lang="vi-VN" sz="2000" b="1" i="0" u="none" strike="noStrike" dirty="0">
                <a:effectLst/>
                <a:latin typeface="+mj-lt"/>
              </a:rPr>
              <a:t>locally optimal</a:t>
            </a:r>
            <a:r>
              <a:rPr lang="vi-VN" sz="2000" b="0" i="0" u="none" strike="noStrike" dirty="0">
                <a:effectLst/>
                <a:latin typeface="+mj-lt"/>
              </a:rPr>
              <a:t> (cực tiểu) nếu tồn tại một giá trị (thường được gọi là bán kinh) R sao cho:</a:t>
            </a:r>
            <a:endParaRPr lang="en-VN" sz="2000" dirty="0">
              <a:latin typeface="+mj-lt"/>
            </a:endParaRPr>
          </a:p>
        </p:txBody>
      </p:sp>
      <p:pic>
        <p:nvPicPr>
          <p:cNvPr id="7172" name="Picture 4">
            <a:extLst>
              <a:ext uri="{FF2B5EF4-FFF2-40B4-BE49-F238E27FC236}">
                <a16:creationId xmlns:a16="http://schemas.microsoft.com/office/drawing/2014/main" id="{5742E3C1-EAE3-B455-2D5A-83B003D9A1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3797" y="3637107"/>
            <a:ext cx="7454900" cy="134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8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20381</TotalTime>
  <Words>737</Words>
  <Application>Microsoft Macintosh PowerPoint</Application>
  <PresentationFormat>Widescreen</PresentationFormat>
  <Paragraphs>56</Paragraphs>
  <Slides>16</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Lora</vt:lpstr>
      <vt:lpstr>Source Sans Pro</vt:lpstr>
      <vt:lpstr>FunkyShapesVTI</vt:lpstr>
      <vt:lpstr>Convex optimizations</vt:lpstr>
      <vt:lpstr>Convex sets</vt:lpstr>
      <vt:lpstr>Một số tính chất Convex sets</vt:lpstr>
      <vt:lpstr>Convex functions</vt:lpstr>
      <vt:lpstr>Một số tính chất Convex functions</vt:lpstr>
      <vt:lpstr>Một số tính chất Convex functions</vt:lpstr>
      <vt:lpstr>Convex optimization</vt:lpstr>
      <vt:lpstr>Convex optimization</vt:lpstr>
      <vt:lpstr>Convex optimization</vt:lpstr>
      <vt:lpstr>Why the focus on convex optimization?</vt:lpstr>
      <vt:lpstr>The max-min inequality</vt:lpstr>
      <vt:lpstr>The max-min inequality</vt:lpstr>
      <vt:lpstr>The max-min inequality</vt:lpstr>
      <vt:lpstr>The max-min inequality</vt:lpstr>
      <vt:lpstr>The max-min inequality</vt:lpstr>
      <vt:lpstr>The max-min inequality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creator>Đặng Hữu Trí</dc:creator>
  <cp:lastModifiedBy>Đặng Hữu Trí</cp:lastModifiedBy>
  <cp:revision>11</cp:revision>
  <dcterms:created xsi:type="dcterms:W3CDTF">2023-07-08T13:10:05Z</dcterms:created>
  <dcterms:modified xsi:type="dcterms:W3CDTF">2023-08-12T08:12:29Z</dcterms:modified>
</cp:coreProperties>
</file>

<file path=docProps/thumbnail.jpeg>
</file>